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9" r:id="rId4"/>
    <p:sldId id="260" r:id="rId5"/>
    <p:sldId id="262" r:id="rId6"/>
    <p:sldId id="273" r:id="rId7"/>
    <p:sldId id="263" r:id="rId8"/>
    <p:sldId id="268" r:id="rId9"/>
    <p:sldId id="269" r:id="rId10"/>
    <p:sldId id="270" r:id="rId11"/>
    <p:sldId id="271" r:id="rId12"/>
    <p:sldId id="272" r:id="rId13"/>
    <p:sldId id="266" r:id="rId14"/>
    <p:sldId id="267" r:id="rId15"/>
    <p:sldId id="264" r:id="rId16"/>
    <p:sldId id="265" r:id="rId17"/>
    <p:sldId id="274" r:id="rId18"/>
  </p:sldIdLst>
  <p:sldSz cx="12192000" cy="6858000"/>
  <p:notesSz cx="6669088" cy="98726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99FF99"/>
    <a:srgbClr val="0000FF"/>
    <a:srgbClr val="FFCCFF"/>
    <a:srgbClr val="66FF66"/>
    <a:srgbClr val="006600"/>
    <a:srgbClr val="FF0000"/>
    <a:srgbClr val="008000"/>
    <a:srgbClr val="FF66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ittlere Formatvorlage 4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889581" cy="495710"/>
          </a:xfrm>
          <a:prstGeom prst="rect">
            <a:avLst/>
          </a:prstGeom>
        </p:spPr>
        <p:txBody>
          <a:bodyPr vert="horz" lIns="90718" tIns="45359" rIns="90718" bIns="45359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363" y="0"/>
            <a:ext cx="2890653" cy="495710"/>
          </a:xfrm>
          <a:prstGeom prst="rect">
            <a:avLst/>
          </a:prstGeom>
        </p:spPr>
        <p:txBody>
          <a:bodyPr vert="horz" lIns="90718" tIns="45359" rIns="90718" bIns="45359" rtlCol="0"/>
          <a:lstStyle>
            <a:lvl1pPr algn="r">
              <a:defRPr sz="1200"/>
            </a:lvl1pPr>
          </a:lstStyle>
          <a:p>
            <a:fld id="{CCB8E357-07E9-49D8-8EA7-40797623D8C6}" type="datetimeFigureOut">
              <a:rPr lang="de-DE" smtClean="0"/>
              <a:t>11.02.2020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1233488"/>
            <a:ext cx="5922962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18" tIns="45359" rIns="90718" bIns="45359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51883"/>
            <a:ext cx="5335270" cy="3887275"/>
          </a:xfrm>
          <a:prstGeom prst="rect">
            <a:avLst/>
          </a:prstGeom>
        </p:spPr>
        <p:txBody>
          <a:bodyPr vert="horz" lIns="90718" tIns="45359" rIns="90718" bIns="45359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376955"/>
            <a:ext cx="2889581" cy="495708"/>
          </a:xfrm>
          <a:prstGeom prst="rect">
            <a:avLst/>
          </a:prstGeom>
        </p:spPr>
        <p:txBody>
          <a:bodyPr vert="horz" lIns="90718" tIns="45359" rIns="90718" bIns="45359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363" y="9376955"/>
            <a:ext cx="2890653" cy="495708"/>
          </a:xfrm>
          <a:prstGeom prst="rect">
            <a:avLst/>
          </a:prstGeom>
        </p:spPr>
        <p:txBody>
          <a:bodyPr vert="horz" lIns="90718" tIns="45359" rIns="90718" bIns="45359" rtlCol="0" anchor="b"/>
          <a:lstStyle>
            <a:lvl1pPr algn="r">
              <a:defRPr sz="1200"/>
            </a:lvl1pPr>
          </a:lstStyle>
          <a:p>
            <a:fld id="{B48EE71F-948D-4477-A931-8D59D60EF33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6694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50FDE1-00AF-461B-81C1-4BDA1AB08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71541D0-2C66-49CD-9FF8-8B7D5AE6B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BE8A86-B071-4749-A8B4-FF4F85C1B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F842A-407A-41EB-A68A-32184CFCB48E}" type="datetime1">
              <a:rPr lang="de-DE" smtClean="0"/>
              <a:t>11.02.2020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21EF36-64F9-4E38-B213-BAD32678E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F2E766-8161-431F-82E2-95B79D6BA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0728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28F37C-E23C-45C4-BD34-9171BD761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DFFD4D-4768-4232-8F3E-65B9B7E743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D28CA4-B649-4084-BFDF-E3EC8C40A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968F7-4864-4252-9804-D4C28750E190}" type="datetime1">
              <a:rPr lang="de-DE" smtClean="0"/>
              <a:t>11.02.2020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95F8374-3BAF-45B9-B11B-6C0F73675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50B9076-BE14-47E2-94F8-3398690C4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0038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325EB7-8A23-4A31-8928-19E0386C6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F6A6856-3C9A-4863-813D-72140FAE2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F6D73E9-8BB7-4068-B897-0FF8289B5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1A9C0-EB04-441B-B4AE-E1B6C3AE2FF2}" type="datetime1">
              <a:rPr lang="de-DE" smtClean="0"/>
              <a:t>11.02.2020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DC28105-453E-466F-9022-EB4206C1D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CF3C71E-31BF-437B-BE4A-CA220C99F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8269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9CD422-3450-4088-B8AB-37A13142C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349CDB9-CABA-4BD8-B54C-3A6C23F7CF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821191A-2A70-4389-817E-60019D6222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BDB9DF9-281E-44D8-A12A-02C7E676B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07151-A6D7-46E0-AFB2-BD420D38FA1A}" type="datetime1">
              <a:rPr lang="de-DE" smtClean="0"/>
              <a:t>11.02.2020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B5E1433-9808-4B30-94F3-731D696E2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DCA1857-D796-49FE-8F48-0D7011EBC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8818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5588A5-F890-48F2-BC2E-833709A03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19FF323-4AC5-4D0D-8333-54C0D2E88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328366-A488-4920-B204-560AEAAC56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49D0A4D-8BD0-4D48-A425-A4FADA96EB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0CD16380-DE19-428C-99C9-29772F8DF0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52C6890-E28A-4683-9030-0BF144B8B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6636F-696D-4675-B276-03033EED44A2}" type="datetime1">
              <a:rPr lang="de-DE" smtClean="0"/>
              <a:t>11.02.2020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81BDC7F-0DD7-49BD-9E17-B0F36C32F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4DEAB46-847B-4339-A946-4E6242AE4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9996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E168BF-5A53-40B2-8E92-4A9337293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CEA7A74-79D6-43F4-B653-E217BBAF6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16BDF-A8A7-428F-8165-3EF57692FA76}" type="datetime1">
              <a:rPr lang="de-DE" smtClean="0"/>
              <a:t>11.02.2020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E24E696-8104-4AA9-9715-D6C317844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15CE824-85A8-41B8-B446-918C71CE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6116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1BD5875-7824-4527-9CAA-3B201118D8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4995B-1270-4480-AE19-147D1DF6D38B}" type="datetime1">
              <a:rPr lang="de-DE" smtClean="0"/>
              <a:t>11.02.2020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94264B2-30D9-44CE-8A9F-A91547BB5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408D632-E49A-4FC0-900C-173B0DD45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6739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3E5EA0-410D-45A3-84D4-9FC86ECB5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6D25F3-19FE-4917-87BD-EF5D3BCE4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0DA58BE-D2E1-4F42-9677-5F809787AA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2525CA4-E8C2-4091-A6D5-8E8CEA58A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4182E9-A8FB-44F1-854F-F8FFF5545A9D}" type="datetime1">
              <a:rPr lang="de-DE" smtClean="0"/>
              <a:t>11.02.2020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6113D49-CE90-4C8B-B40E-205637FF0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0461517-D4E3-4DBA-8B2F-ADCA83717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185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5A727A-7476-4A33-9E96-E0519000A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C2FDFCB-102E-4B5A-887F-CB0ECF86D4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0B48285-0A7B-4953-A10B-E02C52383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C580047-9439-4B95-A80F-7CFD3E0C9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545CF-33B1-4014-AFFB-B0C5569731E7}" type="datetime1">
              <a:rPr lang="de-DE" smtClean="0"/>
              <a:t>11.02.2020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B988692-3A94-42F9-A054-859C24577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3321399-4CCF-43E1-850C-F1F43BBF2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4135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1CF8DD-939D-4EC4-8D27-DDCCA9967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F1ADC5E-75F1-45B8-8B77-416C96F40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272C0F5-D379-4B65-ACF4-017B428C9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28E85-2D26-4995-9C04-2261E69A504A}" type="datetime1">
              <a:rPr lang="de-DE" smtClean="0"/>
              <a:t>11.02.2020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D418645-8503-4E7E-83A5-2D53BBA8D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071A3D2-BBA8-4AF2-ACB7-381FFCB09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4418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925C55A5-8347-4039-8640-A83FD721A8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BC0DE00-B804-4D43-91B7-7308AE8BDA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21803D9-B2F5-43ED-A463-B1AC26753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39A49-AA29-451E-A8B2-C3E9D8234D81}" type="datetime1">
              <a:rPr lang="de-DE" smtClean="0"/>
              <a:t>11.02.2020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F1EA58-5B06-441E-9109-E8485F6BD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0801BF5-344D-4F20-A2AB-9825DF8D8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8712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277DCA0-42AC-4A07-BA23-C582D1C5B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0280A0-3980-4E9C-A2ED-63069BFC24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3FAA6AB-BD89-42DB-89CE-27504883D2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5D25E-9BB7-45D4-AB05-278D0CFCEAA7}" type="datetime1">
              <a:rPr lang="de-DE" smtClean="0"/>
              <a:t>11.02.2020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48035AC-A0E6-4F37-B6B5-1E3BAB0BB0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A31618-D5A4-45E4-B994-C41C19ABE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4553D-E965-4D2F-B6AB-5D34E2BF4CD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5591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AD6940-7301-4A09-8A5D-37F028F566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4793" y="1122362"/>
            <a:ext cx="9443207" cy="4909322"/>
          </a:xfrm>
        </p:spPr>
        <p:txBody>
          <a:bodyPr>
            <a:normAutofit fontScale="90000"/>
          </a:bodyPr>
          <a:lstStyle/>
          <a:p>
            <a:r>
              <a:rPr lang="de-DE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Wir begrüßen Sie herzlich zu unserem Elternabend </a:t>
            </a:r>
            <a:r>
              <a:rPr lang="de-DE" sz="80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„Schullaufbahn an der MDRSP“</a:t>
            </a:r>
            <a:endParaRPr lang="de-DE" dirty="0">
              <a:solidFill>
                <a:srgbClr val="006600"/>
              </a:solidFill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4A6A87C-FD4D-46AA-8FA9-EC76A5AB6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1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1555FC3-21C3-47DD-8841-7CFE0DDDEA1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169" y="723347"/>
            <a:ext cx="1893197" cy="109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80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57D79E-1ADD-43FA-8FD3-E276DA8D4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Elterninformationen Schullaufbahn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79C28EA-5C60-4583-A6AD-72EA7BE628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18" y="1978055"/>
            <a:ext cx="11392248" cy="4351338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de-DE" sz="5700" dirty="0"/>
              <a:t>Ende der Orientierungsstufe: </a:t>
            </a:r>
          </a:p>
          <a:p>
            <a:pPr marL="0" lvl="0" indent="0">
              <a:buNone/>
            </a:pPr>
            <a:r>
              <a:rPr lang="de-DE" sz="5700" dirty="0"/>
              <a:t>	Übergang von der Klasse 6 in die Klasse 7</a:t>
            </a:r>
          </a:p>
          <a:p>
            <a:pPr lvl="0"/>
            <a:endParaRPr lang="de-DE" sz="2000" dirty="0"/>
          </a:p>
          <a:p>
            <a:pPr lvl="0"/>
            <a:r>
              <a:rPr lang="de-DE" sz="5700" dirty="0"/>
              <a:t>SEK I:</a:t>
            </a:r>
          </a:p>
          <a:p>
            <a:pPr marL="0" lvl="0" indent="0">
              <a:buNone/>
            </a:pPr>
            <a:r>
              <a:rPr lang="de-DE" sz="5700" dirty="0"/>
              <a:t>	Übergang von der Klasse 7 (integrativ) </a:t>
            </a:r>
          </a:p>
          <a:p>
            <a:pPr marL="0" lvl="0" indent="0">
              <a:buNone/>
            </a:pPr>
            <a:r>
              <a:rPr lang="de-DE" sz="5700" dirty="0"/>
              <a:t>	in die Klasse 8 (abschlussbezogen)</a:t>
            </a:r>
          </a:p>
          <a:p>
            <a:pPr lvl="0"/>
            <a:endParaRPr lang="de-DE" sz="2100" dirty="0"/>
          </a:p>
          <a:p>
            <a:pPr lvl="0"/>
            <a:r>
              <a:rPr lang="de-DE" sz="5700" dirty="0"/>
              <a:t>Unsere Wahlpflichtfächer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630B69A-2908-488F-88F5-41237049D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2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F6D96D1-8511-4312-8A75-3FD4B4DA03C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389" y="544003"/>
            <a:ext cx="2329425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02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927CA2-B3B3-49DF-9794-5D1B7505C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u="sng" dirty="0"/>
              <a:t>Konzept Integrative Realschule plus</a:t>
            </a:r>
            <a:br>
              <a:rPr lang="de-DE" dirty="0"/>
            </a:b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268981A-EDE0-4108-9D34-981271A5E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3</a:t>
            </a:fld>
            <a:endParaRPr lang="de-DE"/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1CA3C5E3-443C-46E2-9D29-967BFF4A8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185703E9-4E9E-497C-9885-D3D20B7EBF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963" y="1676043"/>
            <a:ext cx="11544072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24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Ende der Klasse 6:</a:t>
            </a:r>
            <a:endParaRPr kumimoji="0" lang="de-DE" altLang="de-DE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de-DE" altLang="de-DE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 SchülerInnen bekommen ihr Zeugnis 2 Wochen vor den Sommerferien.                    Eine Versetzung findet nach §65 Abs. 2 + 3 statt.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kumimoji="0" lang="de-DE" altLang="de-DE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de-DE" sz="2400" dirty="0"/>
              <a:t>Zu dem Zeugnis:	Kurseinteilung in </a:t>
            </a:r>
            <a:r>
              <a:rPr lang="de-DE" sz="2400" dirty="0">
                <a:solidFill>
                  <a:srgbClr val="0000FF"/>
                </a:solidFill>
              </a:rPr>
              <a:t>Mathematik</a:t>
            </a:r>
            <a:r>
              <a:rPr lang="de-DE" sz="2400" dirty="0"/>
              <a:t> und </a:t>
            </a:r>
            <a:r>
              <a:rPr lang="de-DE" sz="2400" dirty="0">
                <a:solidFill>
                  <a:srgbClr val="FF0000"/>
                </a:solidFill>
              </a:rPr>
              <a:t>Englisch</a:t>
            </a:r>
            <a:r>
              <a:rPr lang="de-DE" sz="2400" dirty="0"/>
              <a:t> für Klasse 7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de-DE" sz="2400" dirty="0"/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de-DE" sz="2400" dirty="0"/>
              <a:t>Wir unterteilen die Fächer </a:t>
            </a:r>
            <a:r>
              <a:rPr lang="de-DE" sz="2400" b="1" dirty="0">
                <a:solidFill>
                  <a:srgbClr val="0000FF"/>
                </a:solidFill>
              </a:rPr>
              <a:t>Mathematik</a:t>
            </a:r>
            <a:r>
              <a:rPr lang="de-DE" sz="2400" dirty="0"/>
              <a:t> und </a:t>
            </a:r>
            <a:r>
              <a:rPr lang="de-DE" sz="2400" b="1" dirty="0">
                <a:solidFill>
                  <a:srgbClr val="FF0000"/>
                </a:solidFill>
              </a:rPr>
              <a:t>Englisch</a:t>
            </a:r>
            <a:r>
              <a:rPr lang="de-DE" sz="2400" dirty="0"/>
              <a:t> je in </a:t>
            </a:r>
          </a:p>
          <a:p>
            <a:r>
              <a:rPr lang="de-DE" sz="2400" dirty="0"/>
              <a:t>	einen Grundkurs (G-Kurs) und einen Erweiterungskurs (E-Kurs).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de-DE" dirty="0"/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de-DE" sz="2400" dirty="0"/>
              <a:t>Grundlage sind die letzte Zeugnisnote in Verbindung mit der pädagogische Beurteilung der Leistungsentwicklung und des Lernverhaltens.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de-DE" sz="2400" dirty="0"/>
          </a:p>
          <a:p>
            <a:pPr lvl="4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2000" dirty="0"/>
              <a:t> </a:t>
            </a:r>
            <a:endParaRPr lang="de-DE" sz="2400" dirty="0"/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0C294CA5-DB73-43DA-9C4D-113D2A449C8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1305" y="365125"/>
            <a:ext cx="1893197" cy="109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34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C8CE234-F5CD-453C-A5F6-A078EA632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226" y="1611684"/>
            <a:ext cx="11456694" cy="5125166"/>
          </a:xfrm>
        </p:spPr>
        <p:txBody>
          <a:bodyPr>
            <a:normAutofit fontScale="92500" lnSpcReduction="20000"/>
          </a:bodyPr>
          <a:lstStyle/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de-DE" sz="3000" dirty="0"/>
              <a:t>Dieser Kursempfehlung können Eltern, schriftlich widersprechen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de-DE" sz="3000" dirty="0"/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de-DE" sz="3000" dirty="0" err="1"/>
              <a:t>SchülerIn</a:t>
            </a:r>
            <a:r>
              <a:rPr lang="de-DE" sz="3000" dirty="0"/>
              <a:t> wird dann </a:t>
            </a:r>
            <a:r>
              <a:rPr lang="de-DE" sz="3000" dirty="0">
                <a:solidFill>
                  <a:srgbClr val="FF0000"/>
                </a:solidFill>
              </a:rPr>
              <a:t>nach Wunsch der Eltern </a:t>
            </a:r>
            <a:r>
              <a:rPr lang="de-DE" sz="3000" dirty="0"/>
              <a:t>vorläufig </a:t>
            </a:r>
            <a:r>
              <a:rPr lang="de-DE" sz="3000" dirty="0">
                <a:solidFill>
                  <a:srgbClr val="FF0000"/>
                </a:solidFill>
              </a:rPr>
              <a:t>eingestuft</a:t>
            </a:r>
            <a:r>
              <a:rPr lang="de-DE" sz="3000" dirty="0"/>
              <a:t>.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de-DE" sz="3000" dirty="0"/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de-DE" sz="3000" dirty="0"/>
              <a:t>Nach einer Probezeit von mindestens </a:t>
            </a:r>
            <a:r>
              <a:rPr lang="de-DE" sz="3000" dirty="0">
                <a:solidFill>
                  <a:srgbClr val="FF0000"/>
                </a:solidFill>
              </a:rPr>
              <a:t>6 Wochen bis zu einem Halbjahr </a:t>
            </a:r>
            <a:r>
              <a:rPr lang="de-DE" sz="3000" dirty="0"/>
              <a:t>entscheidet dann wieder die Klassenkonferenz über die Einstufung.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de-DE" sz="3000" dirty="0"/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de-DE" sz="3000" dirty="0"/>
              <a:t>Diese Entscheidung ist dann bindend.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de-DE" dirty="0"/>
          </a:p>
          <a:p>
            <a:endParaRPr lang="de-DE" sz="2400" i="1" dirty="0"/>
          </a:p>
          <a:p>
            <a:r>
              <a:rPr lang="de-DE" sz="2400" i="1" dirty="0"/>
              <a:t>Der G-Kurs wird auf der Leistungsebene Berufsreife (BR) und der Erweiterungskurs auf der Leistungsebene zur Erlangung des Qualifizierten Sekundarabschlusses I (E) unterrichtet.</a:t>
            </a:r>
            <a:endParaRPr lang="de-DE" sz="2400" dirty="0"/>
          </a:p>
          <a:p>
            <a:endParaRPr lang="de-DE" sz="2400" i="1" dirty="0"/>
          </a:p>
          <a:p>
            <a:r>
              <a:rPr lang="de-DE" sz="2400" i="1" dirty="0"/>
              <a:t>Die Einteilung in die Leistungsebenen hat keinen Einfluss auf die Einteilung in die abschlussbezogenen Klassen ab Klassenstufe 8.</a:t>
            </a:r>
            <a:endParaRPr lang="de-DE" sz="2400" dirty="0"/>
          </a:p>
          <a:p>
            <a:pPr marL="342900" lvl="0" indent="-34290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de-DE" altLang="de-DE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B270DA0-6537-4E4F-8274-4CC3C9015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4</a:t>
            </a:fld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7290C8DA-5668-4328-A884-4476D1569BCA}"/>
              </a:ext>
            </a:extLst>
          </p:cNvPr>
          <p:cNvSpPr txBox="1">
            <a:spLocks/>
          </p:cNvSpPr>
          <p:nvPr/>
        </p:nvSpPr>
        <p:spPr>
          <a:xfrm>
            <a:off x="604707" y="43812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u="sng" dirty="0"/>
              <a:t>Konzept Integrative Realschule plus </a:t>
            </a:r>
            <a:br>
              <a:rPr lang="de-DE" dirty="0"/>
            </a:b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A580F3F-FBA0-4250-9167-3B22FE24612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8723" y="438121"/>
            <a:ext cx="1893197" cy="109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593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434D1C-189A-4552-B44B-B103E66EC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559" y="1300294"/>
            <a:ext cx="11820088" cy="54211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u="sng" dirty="0"/>
              <a:t>Versetzung nach der Klassenstufe 7 in Klassenstufe 8</a:t>
            </a:r>
          </a:p>
          <a:p>
            <a:pPr marL="0" indent="0">
              <a:buNone/>
            </a:pPr>
            <a:endParaRPr lang="de-DE" sz="2000" dirty="0"/>
          </a:p>
          <a:p>
            <a:r>
              <a:rPr lang="de-DE" dirty="0">
                <a:solidFill>
                  <a:srgbClr val="FF0000"/>
                </a:solidFill>
              </a:rPr>
              <a:t>Es gibt </a:t>
            </a:r>
            <a:r>
              <a:rPr lang="de-DE" b="1" u="sng" dirty="0">
                <a:solidFill>
                  <a:srgbClr val="FF0000"/>
                </a:solidFill>
              </a:rPr>
              <a:t>keine Mindestvoraussetzung mindestens in einem E-Kurs </a:t>
            </a:r>
            <a:r>
              <a:rPr lang="de-DE" dirty="0">
                <a:solidFill>
                  <a:srgbClr val="FF0000"/>
                </a:solidFill>
              </a:rPr>
              <a:t>zu sein.</a:t>
            </a:r>
          </a:p>
          <a:p>
            <a:r>
              <a:rPr lang="de-DE" dirty="0">
                <a:solidFill>
                  <a:srgbClr val="FF0000"/>
                </a:solidFill>
              </a:rPr>
              <a:t>Auch mit zwei Grundkursen ist es möglich, eine SEK-I-Empfehlung zu bekommen.</a:t>
            </a:r>
          </a:p>
          <a:p>
            <a:endParaRPr lang="de-DE" dirty="0"/>
          </a:p>
          <a:p>
            <a:r>
              <a:rPr lang="de-DE" dirty="0"/>
              <a:t>Voraussetzung für eine </a:t>
            </a:r>
            <a:r>
              <a:rPr lang="de-DE" b="1" dirty="0"/>
              <a:t>Versetzung in Sek I-Klasse </a:t>
            </a:r>
            <a:r>
              <a:rPr lang="de-DE" dirty="0"/>
              <a:t>(ehemalige Realschulklasse):</a:t>
            </a:r>
            <a:endParaRPr lang="de-DE" sz="2000" dirty="0"/>
          </a:p>
          <a:p>
            <a:pPr lvl="1"/>
            <a:r>
              <a:rPr lang="de-DE" dirty="0"/>
              <a:t>Note </a:t>
            </a:r>
            <a:r>
              <a:rPr lang="de-DE" dirty="0">
                <a:solidFill>
                  <a:srgbClr val="008000"/>
                </a:solidFill>
              </a:rPr>
              <a:t>3,0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/>
              <a:t>in den Hauptfächern (</a:t>
            </a:r>
            <a:r>
              <a:rPr lang="de-DE" dirty="0">
                <a:solidFill>
                  <a:srgbClr val="008000"/>
                </a:solidFill>
              </a:rPr>
              <a:t>M, D, E, WPF</a:t>
            </a:r>
            <a:r>
              <a:rPr lang="de-DE" dirty="0"/>
              <a:t>) +</a:t>
            </a:r>
          </a:p>
          <a:p>
            <a:pPr lvl="1"/>
            <a:r>
              <a:rPr lang="de-DE" dirty="0"/>
              <a:t>Durchschnitt </a:t>
            </a:r>
            <a:r>
              <a:rPr lang="de-DE" dirty="0">
                <a:solidFill>
                  <a:srgbClr val="008000"/>
                </a:solidFill>
              </a:rPr>
              <a:t>3,0</a:t>
            </a:r>
            <a:r>
              <a:rPr lang="de-DE" dirty="0"/>
              <a:t> in den </a:t>
            </a:r>
            <a:r>
              <a:rPr lang="de-DE" dirty="0">
                <a:solidFill>
                  <a:srgbClr val="008000"/>
                </a:solidFill>
              </a:rPr>
              <a:t>Nebenfächern</a:t>
            </a:r>
          </a:p>
          <a:p>
            <a:endParaRPr lang="de-DE" sz="2000" dirty="0"/>
          </a:p>
          <a:p>
            <a:r>
              <a:rPr lang="de-DE" dirty="0"/>
              <a:t>Die Noten aus E-Kursen werden in G-Kurs-Noten umgerechnet, d.h. 1 Note besser!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de-DE" dirty="0"/>
          </a:p>
          <a:p>
            <a:endParaRPr lang="de-DE" sz="2000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E23004F-824D-4DDF-A8AA-00CC05E69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5</a:t>
            </a:fld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FAA0D3A-FAA0-4565-98DA-E2EBDFB1EF0A}"/>
              </a:ext>
            </a:extLst>
          </p:cNvPr>
          <p:cNvSpPr txBox="1">
            <a:spLocks/>
          </p:cNvSpPr>
          <p:nvPr/>
        </p:nvSpPr>
        <p:spPr>
          <a:xfrm>
            <a:off x="990600" y="517526"/>
            <a:ext cx="10515600" cy="1185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u="sng" dirty="0"/>
              <a:t>Konzept Integrative Realschule plus</a:t>
            </a:r>
            <a:br>
              <a:rPr lang="de-DE" dirty="0"/>
            </a:b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93FA6AA-5F98-48B1-A0AB-CC8C8184081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111" y="360379"/>
            <a:ext cx="1893197" cy="109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387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434D1C-189A-4552-B44B-B103E66EC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559" y="1300294"/>
            <a:ext cx="11820088" cy="54211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u="sng" dirty="0"/>
              <a:t>Versetzung nach der Klassenstufe 7 in Klassenstufe 8</a:t>
            </a:r>
          </a:p>
          <a:p>
            <a:pPr marL="0" indent="0">
              <a:buNone/>
            </a:pPr>
            <a:endParaRPr lang="de-DE" sz="2000" dirty="0"/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de-DE" sz="2800" dirty="0"/>
              <a:t>Der Einstufung in die abschlussbezogenen Klassen können Eltern, schriftlich widersprechen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de-DE" sz="2800" dirty="0"/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de-DE" sz="2800" dirty="0" err="1"/>
              <a:t>SchülerIn</a:t>
            </a:r>
            <a:r>
              <a:rPr lang="de-DE" sz="2800" dirty="0"/>
              <a:t> wird dann </a:t>
            </a:r>
            <a:r>
              <a:rPr lang="de-DE" sz="2800" dirty="0">
                <a:solidFill>
                  <a:srgbClr val="FF0000"/>
                </a:solidFill>
              </a:rPr>
              <a:t>nach Wunsch der Eltern </a:t>
            </a:r>
            <a:r>
              <a:rPr lang="de-DE" sz="2800" dirty="0"/>
              <a:t>vorläufig </a:t>
            </a:r>
            <a:r>
              <a:rPr lang="de-DE" sz="2800" dirty="0">
                <a:solidFill>
                  <a:srgbClr val="FF0000"/>
                </a:solidFill>
              </a:rPr>
              <a:t>eingestuft</a:t>
            </a:r>
            <a:r>
              <a:rPr lang="de-DE" sz="2800" dirty="0"/>
              <a:t>.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de-DE" sz="2800" dirty="0"/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de-DE" sz="2800" dirty="0"/>
              <a:t>Nach einer Probezeit von </a:t>
            </a:r>
            <a:r>
              <a:rPr lang="de-DE" sz="2800" dirty="0">
                <a:solidFill>
                  <a:srgbClr val="FF0000"/>
                </a:solidFill>
              </a:rPr>
              <a:t>einem Halbjahr </a:t>
            </a:r>
            <a:r>
              <a:rPr lang="de-DE" sz="2800" dirty="0"/>
              <a:t>entscheidet dann wieder die Klassenkonferenz über die Einstufung.</a:t>
            </a:r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de-DE" sz="2800" dirty="0"/>
          </a:p>
          <a:p>
            <a:pPr marL="800100" lvl="1" indent="-3429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de-DE" sz="2800" dirty="0"/>
              <a:t>Diese Entscheidung ist dann bindend und kann nur bei guten Leistungen zum Schuljahr wieder aufgehoben werden. </a:t>
            </a:r>
          </a:p>
          <a:p>
            <a:endParaRPr lang="de-DE" sz="2000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E23004F-824D-4DDF-A8AA-00CC05E69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6</a:t>
            </a:fld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FAA0D3A-FAA0-4565-98DA-E2EBDFB1EF0A}"/>
              </a:ext>
            </a:extLst>
          </p:cNvPr>
          <p:cNvSpPr txBox="1">
            <a:spLocks/>
          </p:cNvSpPr>
          <p:nvPr/>
        </p:nvSpPr>
        <p:spPr>
          <a:xfrm>
            <a:off x="990600" y="517526"/>
            <a:ext cx="10515600" cy="1185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u="sng" dirty="0"/>
              <a:t>Konzept Integrative Realschule plus</a:t>
            </a:r>
            <a:br>
              <a:rPr lang="de-DE" dirty="0"/>
            </a:b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93FA6AA-5F98-48B1-A0AB-CC8C8184081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111" y="360379"/>
            <a:ext cx="1893197" cy="109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364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434D1C-189A-4552-B44B-B103E66EC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559" y="1300294"/>
            <a:ext cx="11820088" cy="54211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3200" b="1" dirty="0"/>
          </a:p>
          <a:p>
            <a:pPr marL="0" indent="0">
              <a:buNone/>
            </a:pPr>
            <a:r>
              <a:rPr lang="de-DE" sz="3200" b="1" dirty="0"/>
              <a:t>Klassenstufe 6 </a:t>
            </a:r>
            <a:r>
              <a:rPr lang="de-DE" sz="3200" b="1" dirty="0">
                <a:sym typeface="Wingdings" panose="05000000000000000000" pitchFamily="2" charset="2"/>
              </a:rPr>
              <a:t> Französisch oder Orientierungsangebot WPF</a:t>
            </a:r>
          </a:p>
          <a:p>
            <a:pPr marL="0" indent="0">
              <a:buNone/>
            </a:pPr>
            <a:endParaRPr lang="de-DE" sz="3200" b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e-DE" sz="3200" b="1" dirty="0">
                <a:sym typeface="Wingdings" panose="05000000000000000000" pitchFamily="2" charset="2"/>
              </a:rPr>
              <a:t>Klassenstufe 7 und 8  Französisch oder WPF</a:t>
            </a:r>
          </a:p>
          <a:p>
            <a:pPr lvl="3"/>
            <a:r>
              <a:rPr lang="de-DE" sz="2200" b="1" dirty="0">
                <a:sym typeface="Wingdings" panose="05000000000000000000" pitchFamily="2" charset="2"/>
              </a:rPr>
              <a:t>1. WPF: </a:t>
            </a:r>
            <a:r>
              <a:rPr lang="de-DE" sz="2200" b="1" dirty="0" err="1">
                <a:sym typeface="Wingdings" panose="05000000000000000000" pitchFamily="2" charset="2"/>
              </a:rPr>
              <a:t>HuS</a:t>
            </a:r>
            <a:r>
              <a:rPr lang="de-DE" sz="2200" b="1" dirty="0">
                <a:sym typeface="Wingdings" panose="05000000000000000000" pitchFamily="2" charset="2"/>
              </a:rPr>
              <a:t>, </a:t>
            </a:r>
            <a:r>
              <a:rPr lang="de-DE" sz="2200" b="1" dirty="0" err="1">
                <a:sym typeface="Wingdings" panose="05000000000000000000" pitchFamily="2" charset="2"/>
              </a:rPr>
              <a:t>WuV</a:t>
            </a:r>
            <a:r>
              <a:rPr lang="de-DE" sz="2200" b="1" dirty="0">
                <a:sym typeface="Wingdings" panose="05000000000000000000" pitchFamily="2" charset="2"/>
              </a:rPr>
              <a:t> oder </a:t>
            </a:r>
            <a:r>
              <a:rPr lang="de-DE" sz="2200" b="1" dirty="0" err="1">
                <a:sym typeface="Wingdings" panose="05000000000000000000" pitchFamily="2" charset="2"/>
              </a:rPr>
              <a:t>TuN</a:t>
            </a:r>
            <a:r>
              <a:rPr lang="de-DE" sz="2200" b="1" dirty="0">
                <a:sym typeface="Wingdings" panose="05000000000000000000" pitchFamily="2" charset="2"/>
              </a:rPr>
              <a:t> (allgemeine WPF an </a:t>
            </a:r>
            <a:r>
              <a:rPr lang="de-DE" sz="2200" b="1" dirty="0" err="1">
                <a:sym typeface="Wingdings" panose="05000000000000000000" pitchFamily="2" charset="2"/>
              </a:rPr>
              <a:t>RSplus</a:t>
            </a:r>
            <a:r>
              <a:rPr lang="de-DE" sz="2200" b="1" dirty="0">
                <a:sym typeface="Wingdings" panose="05000000000000000000" pitchFamily="2" charset="2"/>
              </a:rPr>
              <a:t>) 2-stündig</a:t>
            </a:r>
          </a:p>
          <a:p>
            <a:pPr lvl="3"/>
            <a:r>
              <a:rPr lang="de-DE" sz="2200" b="1" dirty="0">
                <a:sym typeface="Wingdings" panose="05000000000000000000" pitchFamily="2" charset="2"/>
              </a:rPr>
              <a:t>2. WPF: schuleigenes Wahlpflichtangebot 1- bzw. 2-stündig</a:t>
            </a:r>
          </a:p>
          <a:p>
            <a:pPr marL="0" indent="0">
              <a:buNone/>
            </a:pPr>
            <a:endParaRPr lang="de-DE" sz="3200" b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e-DE" sz="3200" b="1" dirty="0">
                <a:sym typeface="Wingdings" panose="05000000000000000000" pitchFamily="2" charset="2"/>
              </a:rPr>
              <a:t>Klassenstufe 9 und 10  Fortführung Französisch oder 1. WPF</a:t>
            </a:r>
            <a:endParaRPr lang="de-DE" sz="3200" dirty="0"/>
          </a:p>
          <a:p>
            <a:pPr marL="0" indent="0">
              <a:buNone/>
            </a:pPr>
            <a:endParaRPr lang="de-DE" sz="2000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E23004F-824D-4DDF-A8AA-00CC05E69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7</a:t>
            </a:fld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FAA0D3A-FAA0-4565-98DA-E2EBDFB1EF0A}"/>
              </a:ext>
            </a:extLst>
          </p:cNvPr>
          <p:cNvSpPr txBox="1">
            <a:spLocks/>
          </p:cNvSpPr>
          <p:nvPr/>
        </p:nvSpPr>
        <p:spPr>
          <a:xfrm>
            <a:off x="990600" y="517526"/>
            <a:ext cx="10515600" cy="1185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u="sng" dirty="0"/>
              <a:t>Französisch / Wahlpflichtfach</a:t>
            </a:r>
            <a:br>
              <a:rPr lang="de-DE" dirty="0"/>
            </a:b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93FA6AA-5F98-48B1-A0AB-CC8C8184081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111" y="360379"/>
            <a:ext cx="1893197" cy="109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500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434D1C-189A-4552-B44B-B103E66EC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559" y="1300294"/>
            <a:ext cx="11820088" cy="54211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3200" b="1" dirty="0"/>
          </a:p>
          <a:p>
            <a:pPr marL="0" indent="0">
              <a:buNone/>
            </a:pPr>
            <a:endParaRPr lang="de-DE" sz="2000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E23004F-824D-4DDF-A8AA-00CC05E69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8</a:t>
            </a:fld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FAA0D3A-FAA0-4565-98DA-E2EBDFB1EF0A}"/>
              </a:ext>
            </a:extLst>
          </p:cNvPr>
          <p:cNvSpPr txBox="1">
            <a:spLocks/>
          </p:cNvSpPr>
          <p:nvPr/>
        </p:nvSpPr>
        <p:spPr>
          <a:xfrm>
            <a:off x="990600" y="517526"/>
            <a:ext cx="10515600" cy="1185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u="sng" dirty="0"/>
              <a:t>Französisch / Wahlpflichtfach</a:t>
            </a:r>
            <a:br>
              <a:rPr lang="de-DE" dirty="0"/>
            </a:b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93FA6AA-5F98-48B1-A0AB-CC8C8184081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111" y="360379"/>
            <a:ext cx="1893197" cy="1097063"/>
          </a:xfrm>
          <a:prstGeom prst="rect">
            <a:avLst/>
          </a:prstGeom>
        </p:spPr>
      </p:pic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A4B280AD-3BDE-4D63-920B-58ECC534F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0919297"/>
              </p:ext>
            </p:extLst>
          </p:nvPr>
        </p:nvGraphicFramePr>
        <p:xfrm>
          <a:off x="1941703" y="1457442"/>
          <a:ext cx="8305800" cy="1447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84300">
                  <a:extLst>
                    <a:ext uri="{9D8B030D-6E8A-4147-A177-3AD203B41FA5}">
                      <a16:colId xmlns:a16="http://schemas.microsoft.com/office/drawing/2014/main" val="3106309927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2035086192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542050419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1142245666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1747962671"/>
                    </a:ext>
                  </a:extLst>
                </a:gridCol>
                <a:gridCol w="1384300">
                  <a:extLst>
                    <a:ext uri="{9D8B030D-6E8A-4147-A177-3AD203B41FA5}">
                      <a16:colId xmlns:a16="http://schemas.microsoft.com/office/drawing/2014/main" val="987653645"/>
                    </a:ext>
                  </a:extLst>
                </a:gridCol>
              </a:tblGrid>
              <a:tr h="361950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Klasse 6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9781"/>
                  </a:ext>
                </a:extLst>
              </a:tr>
              <a:tr h="361950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1.Halbjahr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2. Halbjahr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858880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>
                          <a:effectLst/>
                        </a:rPr>
                        <a:t>Französisch</a:t>
                      </a:r>
                      <a:endParaRPr lang="de-DE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1.WPF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>
                          <a:effectLst/>
                        </a:rPr>
                        <a:t>2.WPF</a:t>
                      </a:r>
                      <a:endParaRPr lang="de-DE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Französisch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3.WPF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4.WPF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89303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4 Std.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2 Std.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2 Std.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4 Std.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2 Std.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2. Std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483604"/>
                  </a:ext>
                </a:extLst>
              </a:tr>
            </a:tbl>
          </a:graphicData>
        </a:graphic>
      </p:graphicFrame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2CB9004E-34A8-4481-97C0-5F0DF61EE8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29513"/>
              </p:ext>
            </p:extLst>
          </p:nvPr>
        </p:nvGraphicFramePr>
        <p:xfrm>
          <a:off x="1574858" y="3513411"/>
          <a:ext cx="9039490" cy="25389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6109">
                  <a:extLst>
                    <a:ext uri="{9D8B030D-6E8A-4147-A177-3AD203B41FA5}">
                      <a16:colId xmlns:a16="http://schemas.microsoft.com/office/drawing/2014/main" val="1949890384"/>
                    </a:ext>
                  </a:extLst>
                </a:gridCol>
                <a:gridCol w="1390518">
                  <a:extLst>
                    <a:ext uri="{9D8B030D-6E8A-4147-A177-3AD203B41FA5}">
                      <a16:colId xmlns:a16="http://schemas.microsoft.com/office/drawing/2014/main" val="2459532994"/>
                    </a:ext>
                  </a:extLst>
                </a:gridCol>
                <a:gridCol w="2700768">
                  <a:extLst>
                    <a:ext uri="{9D8B030D-6E8A-4147-A177-3AD203B41FA5}">
                      <a16:colId xmlns:a16="http://schemas.microsoft.com/office/drawing/2014/main" val="2155169003"/>
                    </a:ext>
                  </a:extLst>
                </a:gridCol>
                <a:gridCol w="2644392">
                  <a:extLst>
                    <a:ext uri="{9D8B030D-6E8A-4147-A177-3AD203B41FA5}">
                      <a16:colId xmlns:a16="http://schemas.microsoft.com/office/drawing/2014/main" val="1197486403"/>
                    </a:ext>
                  </a:extLst>
                </a:gridCol>
                <a:gridCol w="847703">
                  <a:extLst>
                    <a:ext uri="{9D8B030D-6E8A-4147-A177-3AD203B41FA5}">
                      <a16:colId xmlns:a16="http://schemas.microsoft.com/office/drawing/2014/main" val="3687373292"/>
                    </a:ext>
                  </a:extLst>
                </a:gridCol>
              </a:tblGrid>
              <a:tr h="383962">
                <a:tc>
                  <a:txBody>
                    <a:bodyPr/>
                    <a:lstStyle/>
                    <a:p>
                      <a:pPr algn="ctr" fontAlgn="b"/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1" u="none" strike="noStrike" dirty="0">
                          <a:effectLst/>
                        </a:rPr>
                        <a:t>Französisch</a:t>
                      </a:r>
                      <a:endParaRPr lang="de-DE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b="1" u="none" strike="noStrike" dirty="0">
                          <a:effectLst/>
                        </a:rPr>
                        <a:t>WPF</a:t>
                      </a:r>
                      <a:r>
                        <a:rPr lang="de-DE" sz="2200" u="none" strike="noStrike" dirty="0">
                          <a:effectLst/>
                        </a:rPr>
                        <a:t> (</a:t>
                      </a:r>
                      <a:r>
                        <a:rPr lang="de-DE" sz="2200" u="none" strike="noStrike" dirty="0" err="1">
                          <a:effectLst/>
                        </a:rPr>
                        <a:t>HuS</a:t>
                      </a:r>
                      <a:r>
                        <a:rPr lang="de-DE" sz="2200" u="none" strike="noStrike" dirty="0">
                          <a:effectLst/>
                        </a:rPr>
                        <a:t>, </a:t>
                      </a:r>
                      <a:r>
                        <a:rPr lang="de-DE" sz="2200" u="none" strike="noStrike" dirty="0" err="1">
                          <a:effectLst/>
                        </a:rPr>
                        <a:t>WuV</a:t>
                      </a:r>
                      <a:r>
                        <a:rPr lang="de-DE" sz="2200" u="none" strike="noStrike" dirty="0">
                          <a:effectLst/>
                        </a:rPr>
                        <a:t>, </a:t>
                      </a:r>
                      <a:r>
                        <a:rPr lang="de-DE" sz="2200" u="none" strike="noStrike" dirty="0" err="1">
                          <a:effectLst/>
                        </a:rPr>
                        <a:t>TuN</a:t>
                      </a:r>
                      <a:r>
                        <a:rPr lang="de-DE" sz="2200" u="none" strike="noStrike" dirty="0">
                          <a:effectLst/>
                        </a:rPr>
                        <a:t>)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200" u="none" strike="noStrike" dirty="0">
                          <a:effectLst/>
                        </a:rPr>
                        <a:t>schuleigenes WPF</a:t>
                      </a:r>
                      <a:endParaRPr lang="de-DE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Gesamt</a:t>
                      </a:r>
                    </a:p>
                    <a:p>
                      <a:pPr algn="ctr" fontAlgn="b"/>
                      <a:r>
                        <a:rPr lang="de-D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Std.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121741"/>
                  </a:ext>
                </a:extLst>
              </a:tr>
              <a:tr h="383962">
                <a:tc>
                  <a:txBody>
                    <a:bodyPr/>
                    <a:lstStyle/>
                    <a:p>
                      <a:pPr algn="l" fontAlgn="b"/>
                      <a:r>
                        <a:rPr lang="de-DE" sz="2200" b="1" u="none" strike="noStrike" dirty="0">
                          <a:effectLst/>
                        </a:rPr>
                        <a:t>Klasse 7</a:t>
                      </a:r>
                      <a:endParaRPr lang="de-DE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3 Std.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2 Std.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1 Std.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Std.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2158185"/>
                  </a:ext>
                </a:extLst>
              </a:tr>
              <a:tr h="383962">
                <a:tc>
                  <a:txBody>
                    <a:bodyPr/>
                    <a:lstStyle/>
                    <a:p>
                      <a:pPr algn="l" fontAlgn="b"/>
                      <a:r>
                        <a:rPr lang="de-DE" sz="2200" b="1" u="none" strike="noStrike" dirty="0">
                          <a:effectLst/>
                        </a:rPr>
                        <a:t>Klasse 8</a:t>
                      </a:r>
                      <a:endParaRPr lang="de-DE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4 Std.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>
                          <a:effectLst/>
                        </a:rPr>
                        <a:t>2 Std.</a:t>
                      </a:r>
                      <a:endParaRPr lang="de-DE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2 Std.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Std.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6711054"/>
                  </a:ext>
                </a:extLst>
              </a:tr>
              <a:tr h="383962">
                <a:tc>
                  <a:txBody>
                    <a:bodyPr/>
                    <a:lstStyle/>
                    <a:p>
                      <a:pPr algn="l" fontAlgn="b"/>
                      <a:r>
                        <a:rPr lang="de-DE" sz="2200" b="1" u="none" strike="noStrike" dirty="0">
                          <a:effectLst/>
                        </a:rPr>
                        <a:t>Klasse 9BR</a:t>
                      </a:r>
                      <a:endParaRPr lang="de-DE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-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2 Std.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(Praxistag)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Std.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7798014"/>
                  </a:ext>
                </a:extLst>
              </a:tr>
              <a:tr h="383962">
                <a:tc>
                  <a:txBody>
                    <a:bodyPr/>
                    <a:lstStyle/>
                    <a:p>
                      <a:pPr algn="l" fontAlgn="b"/>
                      <a:r>
                        <a:rPr lang="de-DE" sz="2200" b="1" u="none" strike="noStrike" dirty="0">
                          <a:effectLst/>
                        </a:rPr>
                        <a:t>Klasse 9 S1</a:t>
                      </a:r>
                      <a:endParaRPr lang="de-DE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4 Std.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>
                          <a:effectLst/>
                        </a:rPr>
                        <a:t>4 Std.</a:t>
                      </a:r>
                      <a:endParaRPr lang="de-DE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-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9118915"/>
                  </a:ext>
                </a:extLst>
              </a:tr>
              <a:tr h="383962">
                <a:tc>
                  <a:txBody>
                    <a:bodyPr/>
                    <a:lstStyle/>
                    <a:p>
                      <a:pPr algn="l" fontAlgn="b"/>
                      <a:r>
                        <a:rPr lang="de-DE" sz="2200" b="1" u="none" strike="noStrike" dirty="0">
                          <a:effectLst/>
                        </a:rPr>
                        <a:t>Klasse10</a:t>
                      </a:r>
                      <a:endParaRPr lang="de-DE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3 Std.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>
                          <a:effectLst/>
                        </a:rPr>
                        <a:t>3 Std.</a:t>
                      </a:r>
                      <a:endParaRPr lang="de-DE" sz="2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200" u="none" strike="noStrike" dirty="0">
                          <a:effectLst/>
                        </a:rPr>
                        <a:t>-</a:t>
                      </a:r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de-DE" sz="2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575139"/>
                  </a:ext>
                </a:extLst>
              </a:tr>
            </a:tbl>
          </a:graphicData>
        </a:graphic>
      </p:graphicFrame>
      <p:sp>
        <p:nvSpPr>
          <p:cNvPr id="2" name="Additionszeichen 1">
            <a:extLst>
              <a:ext uri="{FF2B5EF4-FFF2-40B4-BE49-F238E27FC236}">
                <a16:creationId xmlns:a16="http://schemas.microsoft.com/office/drawing/2014/main" id="{A611FA49-51D1-4A32-9591-BDA2AFAF1F4F}"/>
              </a:ext>
            </a:extLst>
          </p:cNvPr>
          <p:cNvSpPr/>
          <p:nvPr/>
        </p:nvSpPr>
        <p:spPr>
          <a:xfrm>
            <a:off x="6988030" y="3802020"/>
            <a:ext cx="260058" cy="278381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Additionszeichen 8">
            <a:extLst>
              <a:ext uri="{FF2B5EF4-FFF2-40B4-BE49-F238E27FC236}">
                <a16:creationId xmlns:a16="http://schemas.microsoft.com/office/drawing/2014/main" id="{0BB7ABB2-9449-4CE2-9D35-0157C46F22F8}"/>
              </a:ext>
            </a:extLst>
          </p:cNvPr>
          <p:cNvSpPr/>
          <p:nvPr/>
        </p:nvSpPr>
        <p:spPr>
          <a:xfrm>
            <a:off x="6988030" y="4197516"/>
            <a:ext cx="260058" cy="278381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Additionszeichen 9">
            <a:extLst>
              <a:ext uri="{FF2B5EF4-FFF2-40B4-BE49-F238E27FC236}">
                <a16:creationId xmlns:a16="http://schemas.microsoft.com/office/drawing/2014/main" id="{C7C8784F-F804-43B6-9B10-BE26E4A9C214}"/>
              </a:ext>
            </a:extLst>
          </p:cNvPr>
          <p:cNvSpPr/>
          <p:nvPr/>
        </p:nvSpPr>
        <p:spPr>
          <a:xfrm>
            <a:off x="6988030" y="4581477"/>
            <a:ext cx="260058" cy="278381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Additionszeichen 12">
            <a:extLst>
              <a:ext uri="{FF2B5EF4-FFF2-40B4-BE49-F238E27FC236}">
                <a16:creationId xmlns:a16="http://schemas.microsoft.com/office/drawing/2014/main" id="{FD1B4027-7C98-41E1-8C2E-C6450F04C347}"/>
              </a:ext>
            </a:extLst>
          </p:cNvPr>
          <p:cNvSpPr/>
          <p:nvPr/>
        </p:nvSpPr>
        <p:spPr>
          <a:xfrm>
            <a:off x="6988030" y="4954254"/>
            <a:ext cx="260058" cy="278381"/>
          </a:xfrm>
          <a:prstGeom prst="mathPlu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7241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u="sng" dirty="0"/>
              <a:t>Französisch als Wahlpflichtfach</a:t>
            </a:r>
          </a:p>
        </p:txBody>
      </p:sp>
      <p:graphicFrame>
        <p:nvGraphicFramePr>
          <p:cNvPr id="5" name="Inhaltsplatzhalter 4"/>
          <p:cNvGraphicFramePr>
            <a:graphicFrameLocks noGrp="1" noChangeAspect="1"/>
          </p:cNvGraphicFramePr>
          <p:nvPr>
            <p:ph sz="half" idx="1"/>
          </p:nvPr>
        </p:nvGraphicFramePr>
        <p:xfrm>
          <a:off x="7857404" y="1778124"/>
          <a:ext cx="3279775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Acrobat Document" r:id="rId3" imgW="5276804" imgH="7000727" progId="AcroExch.Document.DC">
                  <p:embed/>
                </p:oleObj>
              </mc:Choice>
              <mc:Fallback>
                <p:oleObj name="Acrobat Document" r:id="rId3" imgW="5276804" imgH="7000727" progId="AcroExch.Document.DC">
                  <p:embed/>
                  <p:pic>
                    <p:nvPicPr>
                      <p:cNvPr id="5" name="Inhaltsplatzhalter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57404" y="1778124"/>
                        <a:ext cx="3279775" cy="435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1528947" y="1801874"/>
            <a:ext cx="5703125" cy="4351338"/>
          </a:xfrm>
        </p:spPr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de-DE" dirty="0">
                <a:cs typeface="Arial" charset="0"/>
              </a:rPr>
              <a:t>Vermittlung der Kompetenzen Sprechen, Schreiben, Hören  und Verstehen </a:t>
            </a:r>
          </a:p>
          <a:p>
            <a:pPr>
              <a:buFont typeface="Wingdings" pitchFamily="2" charset="2"/>
              <a:buChar char="§"/>
            </a:pPr>
            <a:r>
              <a:rPr lang="de-DE" altLang="de-DE" dirty="0">
                <a:cs typeface="Arial" charset="0"/>
              </a:rPr>
              <a:t>zeitgemäße und lebendige Lerninhalte</a:t>
            </a:r>
          </a:p>
          <a:p>
            <a:pPr>
              <a:buFont typeface="Wingdings" pitchFamily="2" charset="2"/>
              <a:buChar char="§"/>
            </a:pPr>
            <a:r>
              <a:rPr lang="de-DE" altLang="de-DE" dirty="0">
                <a:cs typeface="Arial" charset="0"/>
              </a:rPr>
              <a:t>Kommunikationsorientierung</a:t>
            </a:r>
          </a:p>
          <a:p>
            <a:pPr>
              <a:buFont typeface="Wingdings" pitchFamily="2" charset="2"/>
              <a:buChar char="§"/>
            </a:pPr>
            <a:r>
              <a:rPr lang="de-DE" dirty="0">
                <a:cs typeface="Arial" charset="0"/>
              </a:rPr>
              <a:t>Unterrichtssprache Französisch</a:t>
            </a:r>
          </a:p>
          <a:p>
            <a:pPr>
              <a:buFont typeface="Wingdings" pitchFamily="2" charset="2"/>
              <a:buChar char="§"/>
            </a:pPr>
            <a:r>
              <a:rPr lang="de-DE" dirty="0">
                <a:cs typeface="Arial" charset="0"/>
              </a:rPr>
              <a:t>Vokabeln lernen /Grammatik</a:t>
            </a:r>
          </a:p>
          <a:p>
            <a:pPr>
              <a:buFont typeface="Wingdings" pitchFamily="2" charset="2"/>
              <a:buChar char="§"/>
            </a:pPr>
            <a:r>
              <a:rPr lang="de-DE" dirty="0">
                <a:cs typeface="Arial" charset="0"/>
              </a:rPr>
              <a:t> </a:t>
            </a:r>
            <a:r>
              <a:rPr lang="de-DE" dirty="0">
                <a:cs typeface="Arial" pitchFamily="34" charset="0"/>
              </a:rPr>
              <a:t>Interkulturelles Lernen ( Feste, Bräuche, franz. Essen)</a:t>
            </a:r>
          </a:p>
          <a:p>
            <a:pPr>
              <a:buFont typeface="Wingdings" pitchFamily="2" charset="2"/>
              <a:buChar char="§"/>
            </a:pPr>
            <a:endParaRPr lang="de-DE" dirty="0">
              <a:latin typeface="Arial" charset="0"/>
              <a:cs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44553D-E965-4D2F-B6AB-5D34E2BF4CD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2C41B5A-C927-4605-9EC5-C8EA1CFE343F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111" y="360379"/>
            <a:ext cx="1893197" cy="109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873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u="sng" dirty="0"/>
              <a:t>Französisch als Wahlpflichtfach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70000"/>
              </a:lnSpc>
              <a:buFont typeface="Wingdings" pitchFamily="2" charset="2"/>
              <a:buChar char="§"/>
            </a:pPr>
            <a:r>
              <a:rPr lang="de-DE" sz="3200" dirty="0">
                <a:cs typeface="Arial" charset="0"/>
              </a:rPr>
              <a:t>Schüleraustausch mit </a:t>
            </a:r>
            <a:r>
              <a:rPr lang="de-DE" sz="3200" dirty="0" err="1">
                <a:cs typeface="Arial" charset="0"/>
              </a:rPr>
              <a:t>Chagny</a:t>
            </a:r>
            <a:r>
              <a:rPr lang="de-DE" sz="3200" dirty="0">
                <a:cs typeface="Arial" charset="0"/>
              </a:rPr>
              <a:t> mit dem Kopernikus Gymnasium Wissen</a:t>
            </a:r>
          </a:p>
          <a:p>
            <a:pPr>
              <a:lnSpc>
                <a:spcPct val="170000"/>
              </a:lnSpc>
              <a:buFont typeface="Wingdings" pitchFamily="2" charset="2"/>
              <a:buChar char="§"/>
            </a:pPr>
            <a:r>
              <a:rPr lang="de-DE" sz="3200" dirty="0" err="1">
                <a:cs typeface="Arial" charset="0"/>
              </a:rPr>
              <a:t>Parisfahrt</a:t>
            </a:r>
            <a:r>
              <a:rPr lang="de-DE" sz="3200" dirty="0">
                <a:cs typeface="Arial" charset="0"/>
              </a:rPr>
              <a:t> der MDRS plus (im Wechsel mit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de-DE" sz="3200" dirty="0">
                <a:cs typeface="Arial" charset="0"/>
              </a:rPr>
              <a:t>anderen Fahrtzielen</a:t>
            </a:r>
            <a:r>
              <a:rPr lang="de-DE" dirty="0">
                <a:cs typeface="Arial" charset="0"/>
              </a:rPr>
              <a:t>)</a:t>
            </a:r>
          </a:p>
          <a:p>
            <a:pPr>
              <a:lnSpc>
                <a:spcPct val="170000"/>
              </a:lnSpc>
            </a:pP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44553D-E965-4D2F-B6AB-5D34E2BF4CD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Bildergebnis für eiffelturm clipart f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9538" y="3191494"/>
            <a:ext cx="2160181" cy="268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D83E9B50-C65E-41A8-BC2D-A1618EC00FA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111" y="360379"/>
            <a:ext cx="1893197" cy="109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007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u="sng" dirty="0">
                <a:latin typeface="+mn-lt"/>
              </a:rPr>
              <a:t>Warum Französisch?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 altLang="de-DE" dirty="0">
              <a:latin typeface="Arial" charset="0"/>
              <a:cs typeface="Arial" charset="0"/>
            </a:endParaRPr>
          </a:p>
          <a:p>
            <a:pPr>
              <a:buFont typeface="Wingdings" pitchFamily="2" charset="2"/>
              <a:buChar char="§"/>
            </a:pPr>
            <a:r>
              <a:rPr lang="de-DE" altLang="de-DE" sz="3600" dirty="0">
                <a:cs typeface="Arial" charset="0"/>
              </a:rPr>
              <a:t>Weitere Sprachkenntnisse für den späteren Beruf oder die Ausbildung</a:t>
            </a:r>
          </a:p>
          <a:p>
            <a:pPr>
              <a:buFont typeface="Wingdings" pitchFamily="2" charset="2"/>
              <a:buChar char="§"/>
            </a:pPr>
            <a:r>
              <a:rPr lang="de-DE" altLang="de-DE" sz="3600" dirty="0">
                <a:cs typeface="Arial" charset="0"/>
              </a:rPr>
              <a:t>Die 2. FS erleichtert den Weg zum Besuch einer weiterführenden Schule nach Klasse 10</a:t>
            </a:r>
          </a:p>
          <a:p>
            <a:pPr>
              <a:buFont typeface="Wingdings" pitchFamily="2" charset="2"/>
              <a:buChar char="§"/>
            </a:pPr>
            <a:r>
              <a:rPr lang="de-DE" altLang="de-DE" sz="3600" dirty="0">
                <a:cs typeface="Arial" charset="0"/>
              </a:rPr>
              <a:t>Anwenden der Sprache im Urlaub, beim Schüleraustausch, bei der </a:t>
            </a:r>
            <a:r>
              <a:rPr lang="de-DE" altLang="de-DE" sz="3600" dirty="0" err="1">
                <a:cs typeface="Arial" charset="0"/>
              </a:rPr>
              <a:t>Parisfahrt</a:t>
            </a:r>
            <a:r>
              <a:rPr lang="de-DE" altLang="de-DE" sz="3600" dirty="0">
                <a:cs typeface="Arial" charset="0"/>
              </a:rPr>
              <a:t> </a:t>
            </a:r>
            <a:r>
              <a:rPr lang="de-DE" altLang="de-DE" sz="3600" dirty="0" err="1">
                <a:cs typeface="Arial" charset="0"/>
              </a:rPr>
              <a:t>usw</a:t>
            </a:r>
            <a:r>
              <a:rPr lang="de-DE" altLang="de-DE" sz="3600" dirty="0">
                <a:cs typeface="Arial" charset="0"/>
              </a:rPr>
              <a:t>….</a:t>
            </a:r>
          </a:p>
          <a:p>
            <a:pPr marL="0" indent="0">
              <a:buNone/>
            </a:pPr>
            <a:endParaRPr lang="de-DE" altLang="de-DE" sz="3600" dirty="0">
              <a:cs typeface="Arial" charset="0"/>
            </a:endParaRPr>
          </a:p>
          <a:p>
            <a:pPr marL="0" indent="0">
              <a:buNone/>
            </a:pPr>
            <a:endParaRPr lang="de-DE" altLang="de-DE" dirty="0"/>
          </a:p>
          <a:p>
            <a:pPr marL="0" indent="0">
              <a:buNone/>
            </a:pPr>
            <a:endParaRPr lang="de-DE" altLang="de-DE" dirty="0">
              <a:latin typeface="Arial" charset="0"/>
              <a:cs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44553D-E965-4D2F-B6AB-5D34E2BF4CD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A92CA7A-306E-406E-A23D-278739A237C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111" y="360379"/>
            <a:ext cx="1893197" cy="109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421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b="1" u="sng" dirty="0"/>
              <a:t>Voraussetzungen für Französisch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825625"/>
            <a:ext cx="6595753" cy="4351338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§"/>
            </a:pPr>
            <a:r>
              <a:rPr lang="de-DE" altLang="de-DE" sz="3600" dirty="0">
                <a:cs typeface="Arial" charset="0"/>
              </a:rPr>
              <a:t>Interesse für ein anderes Land und seine Kultur</a:t>
            </a:r>
          </a:p>
          <a:p>
            <a:pPr>
              <a:buFont typeface="Wingdings" pitchFamily="2" charset="2"/>
              <a:buChar char="§"/>
            </a:pPr>
            <a:r>
              <a:rPr lang="de-DE" altLang="de-DE" sz="3600" dirty="0">
                <a:cs typeface="Arial" charset="0"/>
              </a:rPr>
              <a:t>Freude an Spiel, Sprechen, Dialoge</a:t>
            </a:r>
          </a:p>
          <a:p>
            <a:pPr>
              <a:buFont typeface="Wingdings" pitchFamily="2" charset="2"/>
              <a:buChar char="§"/>
            </a:pPr>
            <a:r>
              <a:rPr lang="de-DE" altLang="de-DE" sz="3600" dirty="0">
                <a:cs typeface="Arial" charset="0"/>
              </a:rPr>
              <a:t>regelmäßig Vokabeln lernen, Grammatik (3 Klassenarbeiten im Schuljahr)</a:t>
            </a:r>
          </a:p>
          <a:p>
            <a:pPr>
              <a:buFont typeface="Wingdings" pitchFamily="2" charset="2"/>
              <a:buChar char="§"/>
            </a:pPr>
            <a:r>
              <a:rPr lang="de-DE" altLang="de-DE" sz="3600" dirty="0">
                <a:cs typeface="Arial" charset="0"/>
              </a:rPr>
              <a:t>Zeugnisnoten in Englisch und Deutsch mindestens  3</a:t>
            </a:r>
          </a:p>
          <a:p>
            <a:pPr marL="0" indent="0">
              <a:buNone/>
            </a:pPr>
            <a:endParaRPr lang="de-DE" altLang="de-DE" sz="3600" dirty="0">
              <a:latin typeface="Arial" charset="0"/>
              <a:cs typeface="Arial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44553D-E965-4D2F-B6AB-5D34E2BF4CDC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74" name="Picture 2" descr="Bildergebnis für ausrufezeichen clipart f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918" y="2447326"/>
            <a:ext cx="3793134" cy="257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419377AA-30FE-47FE-87AF-3D3C03CC638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111" y="360379"/>
            <a:ext cx="1893197" cy="109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254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434D1C-189A-4552-B44B-B103E66EC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398" y="1921081"/>
            <a:ext cx="7709483" cy="374987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de-DE" sz="3200" b="1" dirty="0"/>
          </a:p>
          <a:p>
            <a:pPr marL="0" indent="0">
              <a:buNone/>
            </a:pPr>
            <a:r>
              <a:rPr lang="de-DE" sz="3900" b="1" dirty="0" err="1"/>
              <a:t>HuS</a:t>
            </a:r>
            <a:r>
              <a:rPr lang="de-DE" sz="3900" b="1" dirty="0"/>
              <a:t>: Hauswirtschaft und Sozialwesen</a:t>
            </a:r>
          </a:p>
          <a:p>
            <a:pPr marL="0" indent="0">
              <a:buNone/>
            </a:pPr>
            <a:endParaRPr lang="de-DE" sz="3900" b="1" dirty="0"/>
          </a:p>
          <a:p>
            <a:pPr marL="0" indent="0">
              <a:buNone/>
            </a:pPr>
            <a:r>
              <a:rPr lang="de-DE" sz="3900" b="1" dirty="0" err="1"/>
              <a:t>WuV</a:t>
            </a:r>
            <a:r>
              <a:rPr lang="de-DE" sz="3900" b="1" dirty="0"/>
              <a:t>: Wirtschaft und Verwaltung</a:t>
            </a:r>
          </a:p>
          <a:p>
            <a:pPr marL="0" indent="0">
              <a:buNone/>
            </a:pPr>
            <a:endParaRPr lang="de-DE" sz="3900" b="1" dirty="0"/>
          </a:p>
          <a:p>
            <a:pPr marL="0" indent="0">
              <a:buNone/>
            </a:pPr>
            <a:r>
              <a:rPr lang="de-DE" sz="3900" b="1" dirty="0" err="1"/>
              <a:t>TuN</a:t>
            </a:r>
            <a:r>
              <a:rPr lang="de-DE" sz="3900" b="1" dirty="0"/>
              <a:t>: Technik und Naturwissenschaften</a:t>
            </a:r>
            <a:endParaRPr lang="de-DE" sz="3900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E23004F-824D-4DDF-A8AA-00CC05E69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13</a:t>
            </a:fld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FAA0D3A-FAA0-4565-98DA-E2EBDFB1EF0A}"/>
              </a:ext>
            </a:extLst>
          </p:cNvPr>
          <p:cNvSpPr txBox="1">
            <a:spLocks/>
          </p:cNvSpPr>
          <p:nvPr/>
        </p:nvSpPr>
        <p:spPr>
          <a:xfrm>
            <a:off x="838200" y="735641"/>
            <a:ext cx="10515600" cy="1185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u="sng" dirty="0"/>
              <a:t>Wahlpflichtfächer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93FA6AA-5F98-48B1-A0AB-CC8C8184081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111" y="360379"/>
            <a:ext cx="1893197" cy="109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8723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434D1C-189A-4552-B44B-B103E66EC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559" y="1300294"/>
            <a:ext cx="11820088" cy="54211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e-DE" sz="3200" b="1" dirty="0"/>
              <a:t>Musik: Fortführung des Bläserunterrichtes</a:t>
            </a:r>
          </a:p>
          <a:p>
            <a:pPr marL="0" indent="0">
              <a:buNone/>
            </a:pPr>
            <a:endParaRPr lang="de-DE" sz="3200" b="1" dirty="0"/>
          </a:p>
          <a:p>
            <a:pPr marL="0" indent="0">
              <a:buNone/>
            </a:pPr>
            <a:r>
              <a:rPr lang="de-DE" sz="3200" b="1" dirty="0" err="1"/>
              <a:t>KuT</a:t>
            </a:r>
            <a:r>
              <a:rPr lang="de-DE" sz="3200" b="1" dirty="0"/>
              <a:t>: Kunst und Theater</a:t>
            </a:r>
          </a:p>
          <a:p>
            <a:pPr marL="0" indent="0">
              <a:buNone/>
            </a:pPr>
            <a:endParaRPr lang="de-DE" sz="3200" b="1" dirty="0"/>
          </a:p>
          <a:p>
            <a:pPr marL="0" indent="0">
              <a:buNone/>
            </a:pPr>
            <a:r>
              <a:rPr lang="de-DE" sz="3200" b="1" dirty="0" err="1"/>
              <a:t>MuK</a:t>
            </a:r>
            <a:r>
              <a:rPr lang="de-DE" sz="3200" b="1" dirty="0"/>
              <a:t>: Mediengestaltung und Kommunikation </a:t>
            </a:r>
            <a:r>
              <a:rPr lang="de-DE" sz="3200" dirty="0"/>
              <a:t>– Erstellen und analysieren von Medien aller Art</a:t>
            </a:r>
          </a:p>
          <a:p>
            <a:pPr marL="0" indent="0">
              <a:buNone/>
            </a:pPr>
            <a:endParaRPr lang="de-DE" sz="3200" b="1" dirty="0"/>
          </a:p>
          <a:p>
            <a:pPr marL="0" indent="0">
              <a:buNone/>
            </a:pPr>
            <a:r>
              <a:rPr lang="de-DE" sz="3200" b="1" dirty="0"/>
              <a:t>Sport: Sporttheorie und Praxis</a:t>
            </a:r>
          </a:p>
          <a:p>
            <a:pPr marL="0" indent="0">
              <a:buNone/>
            </a:pPr>
            <a:endParaRPr lang="de-DE" sz="3200" b="1" dirty="0"/>
          </a:p>
          <a:p>
            <a:pPr marL="0" indent="0">
              <a:buNone/>
            </a:pPr>
            <a:r>
              <a:rPr lang="de-DE" sz="3200" b="1" dirty="0"/>
              <a:t>Informatik: </a:t>
            </a:r>
            <a:r>
              <a:rPr lang="de-DE" sz="3200" dirty="0"/>
              <a:t>Vertiefender Umgang mit Computern, Programmierung, fortgeschrittene Bildverarbeitung, Verschlüsselungen…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E23004F-824D-4DDF-A8AA-00CC05E69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14</a:t>
            </a:fld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FAA0D3A-FAA0-4565-98DA-E2EBDFB1EF0A}"/>
              </a:ext>
            </a:extLst>
          </p:cNvPr>
          <p:cNvSpPr txBox="1">
            <a:spLocks/>
          </p:cNvSpPr>
          <p:nvPr/>
        </p:nvSpPr>
        <p:spPr>
          <a:xfrm>
            <a:off x="990600" y="517526"/>
            <a:ext cx="10515600" cy="1185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u="sng" dirty="0"/>
              <a:t>Schuleigene Wahlpflichtfächer</a:t>
            </a:r>
            <a:br>
              <a:rPr lang="de-DE" dirty="0"/>
            </a:b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93FA6AA-5F98-48B1-A0AB-CC8C8184081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111" y="360379"/>
            <a:ext cx="1893197" cy="109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890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434D1C-189A-4552-B44B-B103E66EC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559" y="1300294"/>
            <a:ext cx="11820088" cy="54211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3200" b="1" dirty="0"/>
          </a:p>
          <a:p>
            <a:pPr marL="0" indent="0">
              <a:buNone/>
            </a:pPr>
            <a:r>
              <a:rPr lang="de-DE" sz="3200" b="1" dirty="0"/>
              <a:t>Klassenstufe 6 </a:t>
            </a:r>
            <a:r>
              <a:rPr lang="de-DE" sz="3200" b="1" dirty="0">
                <a:sym typeface="Wingdings" panose="05000000000000000000" pitchFamily="2" charset="2"/>
              </a:rPr>
              <a:t> Französisch oder Orientierungsangebot WPF</a:t>
            </a:r>
          </a:p>
          <a:p>
            <a:pPr marL="0" indent="0">
              <a:buNone/>
            </a:pPr>
            <a:endParaRPr lang="de-DE" sz="3200" b="1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de-DE" sz="3200" b="1" u="sng" dirty="0">
                <a:sym typeface="Wingdings" panose="05000000000000000000" pitchFamily="2" charset="2"/>
              </a:rPr>
              <a:t>Wahl für die Klassen 5 im </a:t>
            </a:r>
            <a:r>
              <a:rPr lang="de-DE" sz="3200" b="1" u="sng" dirty="0">
                <a:solidFill>
                  <a:srgbClr val="FF0000"/>
                </a:solidFill>
                <a:sym typeface="Wingdings" panose="05000000000000000000" pitchFamily="2" charset="2"/>
              </a:rPr>
              <a:t>Mai</a:t>
            </a:r>
          </a:p>
          <a:p>
            <a:pPr marL="0" indent="0">
              <a:buNone/>
            </a:pPr>
            <a:endParaRPr lang="de-DE" sz="3200" b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e-DE" sz="3200" b="1" dirty="0">
                <a:sym typeface="Wingdings" panose="05000000000000000000" pitchFamily="2" charset="2"/>
              </a:rPr>
              <a:t>Französisch: 4-stündig im kompletten Schuljahr</a:t>
            </a:r>
          </a:p>
          <a:p>
            <a:pPr marL="0" indent="0">
              <a:buNone/>
            </a:pPr>
            <a:endParaRPr lang="de-DE" sz="3200" b="1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de-DE" sz="3200" b="1" dirty="0">
                <a:sym typeface="Wingdings" panose="05000000000000000000" pitchFamily="2" charset="2"/>
              </a:rPr>
              <a:t>Orientierungsangebot: Je 2 Stunden pro Fach für je ein Halbjahr</a:t>
            </a:r>
          </a:p>
          <a:p>
            <a:pPr marL="457200" lvl="1" indent="0" algn="ctr">
              <a:buNone/>
            </a:pPr>
            <a:r>
              <a:rPr lang="de-DE" sz="2800" b="1" dirty="0" err="1">
                <a:sym typeface="Wingdings" panose="05000000000000000000" pitchFamily="2" charset="2"/>
              </a:rPr>
              <a:t>HuS</a:t>
            </a:r>
            <a:r>
              <a:rPr lang="de-DE" sz="2800" b="1" dirty="0">
                <a:sym typeface="Wingdings" panose="05000000000000000000" pitchFamily="2" charset="2"/>
              </a:rPr>
              <a:t>, </a:t>
            </a:r>
            <a:r>
              <a:rPr lang="de-DE" sz="2800" b="1" dirty="0" err="1">
                <a:sym typeface="Wingdings" panose="05000000000000000000" pitchFamily="2" charset="2"/>
              </a:rPr>
              <a:t>WuV</a:t>
            </a:r>
            <a:r>
              <a:rPr lang="de-DE" sz="2800" b="1" dirty="0">
                <a:sym typeface="Wingdings" panose="05000000000000000000" pitchFamily="2" charset="2"/>
              </a:rPr>
              <a:t>, </a:t>
            </a:r>
            <a:r>
              <a:rPr lang="de-DE" sz="2800" b="1" dirty="0" err="1">
                <a:sym typeface="Wingdings" panose="05000000000000000000" pitchFamily="2" charset="2"/>
              </a:rPr>
              <a:t>TuN</a:t>
            </a:r>
            <a:r>
              <a:rPr lang="de-DE" sz="2800" b="1" dirty="0">
                <a:sym typeface="Wingdings" panose="05000000000000000000" pitchFamily="2" charset="2"/>
              </a:rPr>
              <a:t>, IB</a:t>
            </a:r>
          </a:p>
          <a:p>
            <a:pPr marL="0" indent="0">
              <a:buNone/>
            </a:pPr>
            <a:endParaRPr lang="de-DE" sz="2000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E23004F-824D-4DDF-A8AA-00CC05E69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15</a:t>
            </a:fld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FAA0D3A-FAA0-4565-98DA-E2EBDFB1EF0A}"/>
              </a:ext>
            </a:extLst>
          </p:cNvPr>
          <p:cNvSpPr txBox="1">
            <a:spLocks/>
          </p:cNvSpPr>
          <p:nvPr/>
        </p:nvSpPr>
        <p:spPr>
          <a:xfrm>
            <a:off x="990600" y="517526"/>
            <a:ext cx="10515600" cy="1185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u="sng" dirty="0"/>
              <a:t>Französisch / Wahlpflichtfach</a:t>
            </a:r>
            <a:br>
              <a:rPr lang="de-DE" dirty="0"/>
            </a:b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93FA6AA-5F98-48B1-A0AB-CC8C8184081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111" y="360379"/>
            <a:ext cx="1893197" cy="109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8155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434D1C-189A-4552-B44B-B103E66EC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559" y="1300294"/>
            <a:ext cx="11820088" cy="54211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3200" b="1" dirty="0"/>
          </a:p>
          <a:p>
            <a:pPr marL="0" indent="0">
              <a:buNone/>
            </a:pPr>
            <a:r>
              <a:rPr lang="de-DE" sz="3200" b="1" dirty="0"/>
              <a:t>Ab Klassenstufe 7 </a:t>
            </a:r>
            <a:r>
              <a:rPr lang="de-DE" sz="3200" b="1" dirty="0">
                <a:sym typeface="Wingdings" panose="05000000000000000000" pitchFamily="2" charset="2"/>
              </a:rPr>
              <a:t> Französisch oder WPF</a:t>
            </a:r>
          </a:p>
          <a:p>
            <a:pPr marL="0" indent="0">
              <a:buNone/>
            </a:pPr>
            <a:endParaRPr lang="de-DE" sz="3200" b="1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de-DE" sz="3200" b="1" u="sng" dirty="0">
                <a:sym typeface="Wingdings" panose="05000000000000000000" pitchFamily="2" charset="2"/>
              </a:rPr>
              <a:t>Wahl für die Klassen 6 im </a:t>
            </a:r>
            <a:r>
              <a:rPr lang="de-DE" sz="3200" b="1" u="sng" dirty="0">
                <a:solidFill>
                  <a:srgbClr val="FF0000"/>
                </a:solidFill>
                <a:sym typeface="Wingdings" panose="05000000000000000000" pitchFamily="2" charset="2"/>
              </a:rPr>
              <a:t>Mai</a:t>
            </a:r>
            <a:endParaRPr lang="de-DE" sz="3200" b="1" dirty="0">
              <a:sym typeface="Wingdings" panose="05000000000000000000" pitchFamily="2" charset="2"/>
            </a:endParaRPr>
          </a:p>
          <a:p>
            <a:pPr marL="0" indent="0" algn="ctr">
              <a:buNone/>
            </a:pPr>
            <a:r>
              <a:rPr lang="de-DE" sz="3200" dirty="0"/>
              <a:t>Die Wahl ist verbindlich bis zum Schulabschluss</a:t>
            </a:r>
          </a:p>
          <a:p>
            <a:pPr marL="0" indent="0" algn="ctr">
              <a:buNone/>
            </a:pPr>
            <a:endParaRPr lang="de-DE" sz="3200" dirty="0"/>
          </a:p>
          <a:p>
            <a:pPr marL="0" indent="0" algn="ctr">
              <a:buNone/>
            </a:pPr>
            <a:r>
              <a:rPr lang="de-DE" sz="3200" dirty="0"/>
              <a:t>Alle Schülerinnen und Schüler werden im Vorfeld ausführlich </a:t>
            </a:r>
          </a:p>
          <a:p>
            <a:pPr marL="0" indent="0" algn="ctr">
              <a:buNone/>
            </a:pPr>
            <a:r>
              <a:rPr lang="de-DE" sz="3200" dirty="0"/>
              <a:t>über die verschiedenen Fächer informiert.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E23004F-824D-4DDF-A8AA-00CC05E69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16</a:t>
            </a:fld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FAA0D3A-FAA0-4565-98DA-E2EBDFB1EF0A}"/>
              </a:ext>
            </a:extLst>
          </p:cNvPr>
          <p:cNvSpPr txBox="1">
            <a:spLocks/>
          </p:cNvSpPr>
          <p:nvPr/>
        </p:nvSpPr>
        <p:spPr>
          <a:xfrm>
            <a:off x="990600" y="517526"/>
            <a:ext cx="10515600" cy="1185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b="1" u="sng" dirty="0"/>
              <a:t>Französisch / Wahlpflichtfach</a:t>
            </a:r>
            <a:br>
              <a:rPr lang="de-DE" dirty="0"/>
            </a:b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93FA6AA-5F98-48B1-A0AB-CC8C8184081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111" y="360379"/>
            <a:ext cx="1893197" cy="109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9901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434D1C-189A-4552-B44B-B103E66ECE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559" y="1300294"/>
            <a:ext cx="11820088" cy="54211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sz="3200" b="1" dirty="0"/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E23004F-824D-4DDF-A8AA-00CC05E69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4553D-E965-4D2F-B6AB-5D34E2BF4CDC}" type="slidenum">
              <a:rPr lang="de-DE" smtClean="0"/>
              <a:t>17</a:t>
            </a:fld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FAA0D3A-FAA0-4565-98DA-E2EBDFB1EF0A}"/>
              </a:ext>
            </a:extLst>
          </p:cNvPr>
          <p:cNvSpPr txBox="1">
            <a:spLocks/>
          </p:cNvSpPr>
          <p:nvPr/>
        </p:nvSpPr>
        <p:spPr>
          <a:xfrm>
            <a:off x="696760" y="1202725"/>
            <a:ext cx="10515600" cy="16805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dirty="0"/>
              <a:t>Vielen Dank für Ihre Aufmerksamkeit</a:t>
            </a:r>
            <a:br>
              <a:rPr lang="de-DE" dirty="0"/>
            </a:b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93FA6AA-5F98-48B1-A0AB-CC8C8184081B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111" y="360379"/>
            <a:ext cx="1893197" cy="1097063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C8FB8B9F-3B5F-48CA-8297-FEFC531BA1DB}"/>
              </a:ext>
            </a:extLst>
          </p:cNvPr>
          <p:cNvSpPr txBox="1">
            <a:spLocks/>
          </p:cNvSpPr>
          <p:nvPr/>
        </p:nvSpPr>
        <p:spPr>
          <a:xfrm>
            <a:off x="696760" y="3154915"/>
            <a:ext cx="10515600" cy="22161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de-DE" sz="8400" dirty="0"/>
              <a:t>Sollten noch Fragen offen geblieben sein, </a:t>
            </a:r>
          </a:p>
          <a:p>
            <a:pPr algn="ctr">
              <a:lnSpc>
                <a:spcPct val="170000"/>
              </a:lnSpc>
            </a:pPr>
            <a:r>
              <a:rPr lang="de-DE" sz="8400" dirty="0"/>
              <a:t>sprechen Sie uns einfach an!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4316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868</Words>
  <Application>Microsoft Office PowerPoint</Application>
  <PresentationFormat>Breitbild</PresentationFormat>
  <Paragraphs>189</Paragraphs>
  <Slides>17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Office</vt:lpstr>
      <vt:lpstr>Acrobat Document</vt:lpstr>
      <vt:lpstr>Wir begrüßen Sie herzlich zu unserem Elternabend „Schullaufbahn an der MDRSP“</vt:lpstr>
      <vt:lpstr>Elterninformationen Schullaufbahn</vt:lpstr>
      <vt:lpstr>Konzept Integrative Realschule plus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Französisch als Wahlpflichtfach</vt:lpstr>
      <vt:lpstr>Französisch als Wahlpflichtfach</vt:lpstr>
      <vt:lpstr>Warum Französisch?</vt:lpstr>
      <vt:lpstr>Voraussetzungen für Französisch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ÜSchO 8/2018  im Überblick  Es wird kein Anspruch auf Vollständigkeit erhoben.</dc:title>
  <dc:creator>Nadine Mattusch</dc:creator>
  <cp:lastModifiedBy>Sebastian Holl</cp:lastModifiedBy>
  <cp:revision>105</cp:revision>
  <cp:lastPrinted>2018-11-23T09:20:37Z</cp:lastPrinted>
  <dcterms:created xsi:type="dcterms:W3CDTF">2018-11-15T10:49:59Z</dcterms:created>
  <dcterms:modified xsi:type="dcterms:W3CDTF">2020-02-11T19:06:14Z</dcterms:modified>
</cp:coreProperties>
</file>